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0B19DB-CA56-4CF6-B68F-56C15DBD1F20}" type="datetimeFigureOut">
              <a:rPr lang="en-US" smtClean="0"/>
              <a:t>25-7-2018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80B209-B71C-4BB9-A94A-119156A2646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accent2"/>
                </a:solidFill>
              </a:rPr>
              <a:t>Introduction to </a:t>
            </a:r>
            <a:r>
              <a:rPr lang="en-US" sz="4800" dirty="0" smtClean="0">
                <a:solidFill>
                  <a:schemeClr val="accent2"/>
                </a:solidFill>
              </a:rPr>
              <a:t>Electrical Machine Design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err="1" smtClean="0">
                <a:solidFill>
                  <a:schemeClr val="tx2"/>
                </a:solidFill>
              </a:rPr>
              <a:t>By.Prof.NAHID</a:t>
            </a:r>
            <a:r>
              <a:rPr lang="en-US" sz="4000" dirty="0" smtClean="0">
                <a:solidFill>
                  <a:schemeClr val="tx2"/>
                </a:solidFill>
              </a:rPr>
              <a:t> KHAN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990600" y="39624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Anjuman College of </a:t>
            </a:r>
            <a:r>
              <a:rPr lang="en-US" sz="2400" b="1" dirty="0" err="1">
                <a:solidFill>
                  <a:schemeClr val="folHlink"/>
                </a:solidFill>
              </a:rPr>
              <a:t>Engg</a:t>
            </a:r>
            <a:r>
              <a:rPr lang="en-US" sz="2400" b="1" dirty="0">
                <a:solidFill>
                  <a:schemeClr val="folHlink"/>
                </a:solidFill>
              </a:rPr>
              <a:t>. &amp; </a:t>
            </a:r>
            <a:r>
              <a:rPr lang="en-US" sz="2400" b="1" dirty="0" err="1">
                <a:solidFill>
                  <a:schemeClr val="folHlink"/>
                </a:solidFill>
              </a:rPr>
              <a:t>Tech.,Nagpur</a:t>
            </a:r>
            <a:endParaRPr lang="en-US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Square and </a:t>
            </a:r>
            <a:r>
              <a:rPr lang="en-US" b="1" dirty="0" smtClean="0"/>
              <a:t>Stepped </a:t>
            </a:r>
            <a:r>
              <a:rPr lang="en-US" b="1" dirty="0"/>
              <a:t>core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84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Cross-section and dimensions of Stepped cores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762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Choice of flux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The values of maximum flux density for transformers</a:t>
            </a:r>
          </a:p>
          <a:p>
            <a:r>
              <a:rPr lang="en-US" sz="2800" dirty="0" err="1"/>
              <a:t>i.For</a:t>
            </a:r>
            <a:r>
              <a:rPr lang="en-US" sz="2800" dirty="0"/>
              <a:t> hot rolled silicon steel</a:t>
            </a:r>
          </a:p>
          <a:p>
            <a:endParaRPr lang="en-US" sz="2800" dirty="0"/>
          </a:p>
          <a:p>
            <a:r>
              <a:rPr lang="en-US" sz="2800" dirty="0"/>
              <a:t>Distribution Transformer1.1 to 1.35 </a:t>
            </a:r>
          </a:p>
          <a:p>
            <a:r>
              <a:rPr lang="en-US" sz="2800" dirty="0"/>
              <a:t>Power transformer1.25 to 1.45 </a:t>
            </a:r>
          </a:p>
          <a:p>
            <a:r>
              <a:rPr lang="en-US" sz="2800" dirty="0" err="1"/>
              <a:t>ii.For</a:t>
            </a:r>
            <a:r>
              <a:rPr lang="en-US" sz="2800" dirty="0"/>
              <a:t> CRGO core</a:t>
            </a:r>
          </a:p>
          <a:p>
            <a:endParaRPr lang="en-US" sz="2800" dirty="0"/>
          </a:p>
          <a:p>
            <a:r>
              <a:rPr lang="en-US" sz="2800" dirty="0"/>
              <a:t>Upto132 kV1.55</a:t>
            </a:r>
          </a:p>
          <a:p>
            <a:r>
              <a:rPr lang="en-US" sz="2800" dirty="0"/>
              <a:t>For 275 kV1.6</a:t>
            </a:r>
          </a:p>
          <a:p>
            <a:r>
              <a:rPr lang="en-US" sz="2800" dirty="0"/>
              <a:t>For 400kV&amp; Gen. Transf.1.7 to 1.75 </a:t>
            </a:r>
          </a:p>
          <a:p>
            <a:r>
              <a:rPr lang="en-US" sz="2800" dirty="0"/>
              <a:t>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b="1" dirty="0"/>
              <a:t>Design of 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 considerations</a:t>
            </a:r>
          </a:p>
          <a:p>
            <a:r>
              <a:rPr lang="en-US" dirty="0" smtClean="0"/>
              <a:t> </a:t>
            </a:r>
            <a:r>
              <a:rPr lang="en-US" dirty="0" smtClean="0"/>
              <a:t>Eddy </a:t>
            </a:r>
            <a:r>
              <a:rPr lang="en-US" dirty="0"/>
              <a:t>current losses</a:t>
            </a:r>
          </a:p>
          <a:p>
            <a:r>
              <a:rPr lang="en-US" dirty="0" smtClean="0"/>
              <a:t> Leakage </a:t>
            </a:r>
            <a:r>
              <a:rPr lang="en-US" dirty="0"/>
              <a:t>reactance</a:t>
            </a:r>
          </a:p>
          <a:p>
            <a:endParaRPr lang="en-US" dirty="0"/>
          </a:p>
          <a:p>
            <a:r>
              <a:rPr lang="en-US" dirty="0"/>
              <a:t>Mechanical considerations</a:t>
            </a:r>
          </a:p>
          <a:p>
            <a:r>
              <a:rPr lang="en-US" dirty="0"/>
              <a:t>Thermal consideration</a:t>
            </a:r>
          </a:p>
          <a:p>
            <a:r>
              <a:rPr lang="en-US" b="1" dirty="0"/>
              <a:t>Window Space Factor: It is the ratio of copper area in the window to the total window area.</a:t>
            </a:r>
          </a:p>
          <a:p>
            <a:r>
              <a:rPr lang="nn-NO" dirty="0"/>
              <a:t>Kw= 10/(30+kV)for transformer rating 50 to 200kVA </a:t>
            </a:r>
          </a:p>
          <a:p>
            <a:r>
              <a:rPr lang="nn-NO" dirty="0"/>
              <a:t>Kw= 12/(30+kV)for rating about 1000 kVA</a:t>
            </a:r>
          </a:p>
          <a:p>
            <a:r>
              <a:rPr lang="nn-NO" dirty="0"/>
              <a:t>Kw= 8/(30+kV)for rating about 20 kVA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b="1" dirty="0" smtClean="0"/>
              <a:t>Window dimensions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of window Aw=total conductor area / window   space factor</a:t>
            </a:r>
            <a:endParaRPr lang="en-US" dirty="0"/>
          </a:p>
          <a:p>
            <a:r>
              <a:rPr lang="en-US" dirty="0"/>
              <a:t>=2.apTp/Kwfor1-phtransformer</a:t>
            </a:r>
          </a:p>
          <a:p>
            <a:r>
              <a:rPr lang="en-US" dirty="0"/>
              <a:t>=</a:t>
            </a:r>
            <a:r>
              <a:rPr lang="en-US" dirty="0" smtClean="0"/>
              <a:t>4.apTp/Kwfor3-phtransformer</a:t>
            </a:r>
          </a:p>
          <a:p>
            <a:pPr>
              <a:buNone/>
            </a:pPr>
            <a:r>
              <a:rPr lang="en-US" dirty="0" smtClean="0"/>
              <a:t>Aw = Hw x </a:t>
            </a:r>
            <a:r>
              <a:rPr lang="en-US" dirty="0" err="1" smtClean="0"/>
              <a:t>Ww</a:t>
            </a:r>
            <a:endParaRPr lang="en-US" dirty="0"/>
          </a:p>
          <a:p>
            <a:pPr>
              <a:buNone/>
            </a:pPr>
            <a:r>
              <a:rPr lang="en-US" dirty="0" smtClean="0"/>
              <a:t>The ratio of Hw/</a:t>
            </a:r>
            <a:r>
              <a:rPr lang="en-US" dirty="0" err="1" smtClean="0"/>
              <a:t>Ww</a:t>
            </a:r>
            <a:r>
              <a:rPr lang="en-US" dirty="0" smtClean="0"/>
              <a:t> is 2to4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 of Yoke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Ay= </a:t>
            </a:r>
            <a:r>
              <a:rPr lang="en-US" dirty="0" err="1" smtClean="0"/>
              <a:t>Dy</a:t>
            </a:r>
            <a:r>
              <a:rPr lang="en-US" dirty="0" smtClean="0"/>
              <a:t> x </a:t>
            </a:r>
            <a:r>
              <a:rPr lang="en-US" dirty="0" err="1" smtClean="0"/>
              <a:t>Hy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Ay=1.15to1.25 of </a:t>
            </a:r>
            <a:r>
              <a:rPr lang="en-US" dirty="0" err="1" smtClean="0"/>
              <a:t>Agi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Ay =</a:t>
            </a:r>
            <a:r>
              <a:rPr lang="en-US" dirty="0" err="1" smtClean="0"/>
              <a:t>Agi</a:t>
            </a:r>
            <a:r>
              <a:rPr lang="en-US" dirty="0" smtClean="0"/>
              <a:t> for CRGO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/>
              <a:t>Overall dimensions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5562600" cy="37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0800000" flipV="1">
            <a:off x="1523999" y="5410200"/>
            <a:ext cx="5638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D=</a:t>
            </a:r>
            <a:r>
              <a:rPr lang="en-US" b="1" dirty="0" err="1"/>
              <a:t>d+Ww,Dy</a:t>
            </a:r>
            <a:r>
              <a:rPr lang="en-US" b="1" dirty="0"/>
              <a:t>=a</a:t>
            </a:r>
          </a:p>
          <a:p>
            <a:r>
              <a:rPr lang="en-US" b="1" dirty="0"/>
              <a:t>H=Hw+2Hy</a:t>
            </a:r>
          </a:p>
          <a:p>
            <a:r>
              <a:rPr lang="en-US" b="1" dirty="0"/>
              <a:t>W=</a:t>
            </a:r>
            <a:r>
              <a:rPr lang="en-US" b="1" dirty="0" err="1"/>
              <a:t>D+a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47800" y="914400"/>
            <a:ext cx="4344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Single Phase Transformer</a:t>
            </a:r>
            <a:endParaRPr 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Three </a:t>
            </a:r>
            <a:r>
              <a:rPr lang="en-US" b="1" dirty="0" err="1" smtClean="0"/>
              <a:t>PhaseTransformer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2389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08059" y="4800600"/>
            <a:ext cx="5791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D=</a:t>
            </a:r>
            <a:r>
              <a:rPr lang="en-US" sz="2400" b="1" dirty="0" err="1"/>
              <a:t>d+Ww,Dy</a:t>
            </a:r>
            <a:r>
              <a:rPr lang="en-US" sz="2400" b="1" dirty="0"/>
              <a:t>=a</a:t>
            </a:r>
          </a:p>
          <a:p>
            <a:r>
              <a:rPr lang="en-US" sz="2800" b="1" dirty="0"/>
              <a:t>H=Hw+2HyW=2D+a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No-load </a:t>
            </a:r>
            <a:r>
              <a:rPr lang="en-US" b="1" dirty="0"/>
              <a:t>current of </a:t>
            </a:r>
            <a:r>
              <a:rPr lang="en-US" b="1" dirty="0" smtClean="0"/>
              <a:t>transformer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0386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16660"/>
            <a:ext cx="3810000" cy="328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b="1" dirty="0"/>
              <a:t>Cooling of transformer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  Methods of Cooling of Transformers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b="1" dirty="0" smtClean="0"/>
              <a:t>Cooling of Dry-type transformer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dirty="0" err="1" smtClean="0"/>
              <a:t>AirNatural</a:t>
            </a:r>
            <a:r>
              <a:rPr lang="en-US" dirty="0" smtClean="0"/>
              <a:t>(AN</a:t>
            </a:r>
            <a:r>
              <a:rPr lang="en-US" dirty="0"/>
              <a:t>),</a:t>
            </a:r>
            <a:r>
              <a:rPr lang="en-US" dirty="0" err="1"/>
              <a:t>AirBlast</a:t>
            </a:r>
            <a:r>
              <a:rPr lang="en-US" dirty="0"/>
              <a:t>(AB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Cooling of oil immersed transformer</a:t>
            </a:r>
            <a:endParaRPr lang="en-US" b="1" dirty="0"/>
          </a:p>
          <a:p>
            <a:r>
              <a:rPr lang="en-US" dirty="0" err="1"/>
              <a:t>OilNatural</a:t>
            </a:r>
            <a:r>
              <a:rPr lang="en-US" dirty="0"/>
              <a:t>(ON)</a:t>
            </a:r>
          </a:p>
          <a:p>
            <a:r>
              <a:rPr lang="en-US" dirty="0" err="1"/>
              <a:t>OilNaturalAirForced</a:t>
            </a:r>
            <a:r>
              <a:rPr lang="en-US" dirty="0"/>
              <a:t>(ONAF)</a:t>
            </a:r>
          </a:p>
          <a:p>
            <a:r>
              <a:rPr lang="en-US" dirty="0" err="1"/>
              <a:t>OilNaturalWaterForced</a:t>
            </a:r>
            <a:r>
              <a:rPr lang="en-US" dirty="0"/>
              <a:t>(ONWF)</a:t>
            </a:r>
          </a:p>
          <a:p>
            <a:r>
              <a:rPr lang="en-US" dirty="0" err="1"/>
              <a:t>ForcedCirculationofOil</a:t>
            </a:r>
            <a:r>
              <a:rPr lang="en-US" dirty="0"/>
              <a:t>(OF)</a:t>
            </a:r>
          </a:p>
          <a:p>
            <a:r>
              <a:rPr lang="en-US" dirty="0" err="1"/>
              <a:t>i.OilForcedAirNatural</a:t>
            </a:r>
            <a:r>
              <a:rPr lang="en-US" dirty="0"/>
              <a:t>(OFAN)</a:t>
            </a:r>
          </a:p>
          <a:p>
            <a:r>
              <a:rPr lang="en-US" dirty="0" err="1"/>
              <a:t>ii.OilForcedAirForced</a:t>
            </a:r>
            <a:r>
              <a:rPr lang="en-US" dirty="0"/>
              <a:t>(OFAF)</a:t>
            </a:r>
          </a:p>
          <a:p>
            <a:r>
              <a:rPr lang="en-US" dirty="0" err="1"/>
              <a:t>iii.OilForcedWaterForced</a:t>
            </a:r>
            <a:r>
              <a:rPr lang="en-US" dirty="0"/>
              <a:t>(OFWF)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9812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DESIGN OF TRANSFORMER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Classification of transformer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Depending upon the type of construction used:</a:t>
            </a:r>
          </a:p>
          <a:p>
            <a:r>
              <a:rPr lang="en-US" sz="2400" dirty="0" err="1"/>
              <a:t>I.Core</a:t>
            </a:r>
            <a:r>
              <a:rPr lang="en-US" sz="2400" dirty="0"/>
              <a:t> type</a:t>
            </a:r>
          </a:p>
          <a:p>
            <a:r>
              <a:rPr lang="en-US" sz="2400" dirty="0" err="1"/>
              <a:t>II.Shell</a:t>
            </a:r>
            <a:r>
              <a:rPr lang="en-US" sz="2400" dirty="0"/>
              <a:t> type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678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563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Comparison </a:t>
            </a:r>
            <a:r>
              <a:rPr lang="en-US" sz="4900" b="1" dirty="0"/>
              <a:t>of core type and shell type transformers:-</a:t>
            </a:r>
            <a:br>
              <a:rPr lang="en-US" sz="4900" b="1" dirty="0"/>
            </a:br>
            <a:r>
              <a:rPr lang="en-US" sz="4900" dirty="0" err="1"/>
              <a:t>I.Construction</a:t>
            </a:r>
            <a:r>
              <a:rPr lang="en-US" sz="4900" dirty="0" smtClean="0"/>
              <a:t>:-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err="1" smtClean="0"/>
              <a:t>II.Mechanicalforces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err="1" smtClean="0"/>
              <a:t>III.Leakagereactance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err="1" smtClean="0"/>
              <a:t>IV.Repairs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err="1" smtClean="0"/>
              <a:t>V.Cooling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/>
              <a:t/>
            </a:r>
            <a:br>
              <a:rPr lang="en-US" sz="4900" b="1" dirty="0"/>
            </a:br>
            <a:endParaRPr lang="en-US" sz="4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Classification on the basis of type of service:</a:t>
            </a:r>
          </a:p>
          <a:p>
            <a:r>
              <a:rPr lang="en-US" dirty="0" err="1"/>
              <a:t>I.Distribution</a:t>
            </a:r>
            <a:r>
              <a:rPr lang="en-US" dirty="0"/>
              <a:t> transformer</a:t>
            </a:r>
          </a:p>
          <a:p>
            <a:r>
              <a:rPr lang="en-US" dirty="0" err="1"/>
              <a:t>II.Power</a:t>
            </a:r>
            <a:r>
              <a:rPr lang="en-US" dirty="0"/>
              <a:t> transformer</a:t>
            </a:r>
          </a:p>
          <a:p>
            <a:endParaRPr lang="en-US" dirty="0"/>
          </a:p>
          <a:p>
            <a:r>
              <a:rPr lang="en-US" dirty="0"/>
              <a:t>Classification on the basis of power utility:</a:t>
            </a:r>
          </a:p>
          <a:p>
            <a:r>
              <a:rPr lang="en-US" dirty="0" err="1"/>
              <a:t>I.Single</a:t>
            </a:r>
            <a:r>
              <a:rPr lang="en-US" dirty="0"/>
              <a:t> phase transformer</a:t>
            </a:r>
          </a:p>
          <a:p>
            <a:r>
              <a:rPr lang="en-US" dirty="0" err="1"/>
              <a:t>II.Three</a:t>
            </a:r>
            <a:r>
              <a:rPr lang="en-US" dirty="0"/>
              <a:t> phase transformer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300" b="1" dirty="0"/>
              <a:t>Construction of transformer</a:t>
            </a:r>
          </a:p>
          <a:p>
            <a:r>
              <a:rPr lang="en-US" dirty="0" err="1"/>
              <a:t>I.Transformer</a:t>
            </a:r>
            <a:r>
              <a:rPr lang="en-US" dirty="0"/>
              <a:t> core</a:t>
            </a:r>
          </a:p>
          <a:p>
            <a:r>
              <a:rPr lang="en-US" dirty="0" err="1"/>
              <a:t>II.Winding</a:t>
            </a:r>
            <a:endParaRPr lang="en-US" dirty="0"/>
          </a:p>
          <a:p>
            <a:r>
              <a:rPr lang="en-US" dirty="0" err="1"/>
              <a:t>III.Insulation</a:t>
            </a:r>
            <a:endParaRPr lang="en-US" dirty="0"/>
          </a:p>
          <a:p>
            <a:r>
              <a:rPr lang="en-US" dirty="0" err="1"/>
              <a:t>IV.Tank</a:t>
            </a:r>
            <a:endParaRPr lang="en-US" dirty="0"/>
          </a:p>
          <a:p>
            <a:r>
              <a:rPr lang="en-US" dirty="0" err="1"/>
              <a:t>V.Bushings</a:t>
            </a:r>
            <a:endParaRPr lang="en-US" dirty="0"/>
          </a:p>
          <a:p>
            <a:r>
              <a:rPr lang="en-US" dirty="0" err="1"/>
              <a:t>VI.Conservator</a:t>
            </a:r>
            <a:r>
              <a:rPr lang="en-US" dirty="0"/>
              <a:t> and breather</a:t>
            </a:r>
          </a:p>
          <a:p>
            <a:r>
              <a:rPr lang="en-US" dirty="0" err="1"/>
              <a:t>VII.Tapping</a:t>
            </a:r>
            <a:r>
              <a:rPr lang="en-US" dirty="0"/>
              <a:t> and tap changing</a:t>
            </a:r>
          </a:p>
          <a:p>
            <a:r>
              <a:rPr lang="en-US" dirty="0" err="1"/>
              <a:t>VIII.Buchholz</a:t>
            </a:r>
            <a:r>
              <a:rPr lang="en-US" dirty="0"/>
              <a:t> Relay</a:t>
            </a:r>
          </a:p>
          <a:p>
            <a:r>
              <a:rPr lang="en-US" dirty="0" err="1"/>
              <a:t>IX.Explosion</a:t>
            </a:r>
            <a:r>
              <a:rPr lang="en-US" dirty="0"/>
              <a:t> vent</a:t>
            </a:r>
          </a:p>
          <a:p>
            <a:r>
              <a:rPr lang="en-US" dirty="0" err="1"/>
              <a:t>X.Transformer</a:t>
            </a:r>
            <a:r>
              <a:rPr lang="en-US" dirty="0"/>
              <a:t> oil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Output equation of 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phase transformer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b="1" i="1" dirty="0" smtClean="0"/>
              <a:t>Q = 2.22 ƒ </a:t>
            </a:r>
            <a:r>
              <a:rPr lang="en-US" b="1" i="1" dirty="0" err="1" smtClean="0"/>
              <a:t>Bm</a:t>
            </a:r>
            <a:r>
              <a:rPr lang="en-US" b="1" i="1" dirty="0" smtClean="0"/>
              <a:t> </a:t>
            </a:r>
            <a:r>
              <a:rPr lang="el-GR" b="1" i="1" dirty="0" smtClean="0"/>
              <a:t>δ</a:t>
            </a:r>
            <a:r>
              <a:rPr lang="en-US" b="1" i="1" dirty="0" smtClean="0"/>
              <a:t> </a:t>
            </a:r>
            <a:r>
              <a:rPr lang="en-US" b="1" i="1" dirty="0" err="1" smtClean="0"/>
              <a:t>Kw</a:t>
            </a:r>
            <a:r>
              <a:rPr lang="en-US" b="1" i="1" dirty="0" smtClean="0"/>
              <a:t> Aw Ai.10-3 </a:t>
            </a:r>
            <a:r>
              <a:rPr lang="en-US" b="1" i="1" dirty="0" err="1" smtClean="0"/>
              <a:t>kVA</a:t>
            </a:r>
            <a:endParaRPr lang="en-US" b="1" i="1" dirty="0" smtClean="0"/>
          </a:p>
          <a:p>
            <a:pPr>
              <a:buNone/>
            </a:pPr>
            <a:endParaRPr lang="en-US" b="1" i="1" dirty="0"/>
          </a:p>
          <a:p>
            <a:r>
              <a:rPr lang="en-US" dirty="0"/>
              <a:t>Three Phase 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Q = 3.33 ƒ </a:t>
            </a:r>
            <a:r>
              <a:rPr lang="en-US" b="1" i="1" dirty="0" err="1" smtClean="0"/>
              <a:t>Bm</a:t>
            </a:r>
            <a:r>
              <a:rPr lang="en-US" b="1" i="1" dirty="0" smtClean="0"/>
              <a:t> </a:t>
            </a:r>
            <a:r>
              <a:rPr lang="el-GR" b="1" i="1" dirty="0" smtClean="0"/>
              <a:t>δ</a:t>
            </a:r>
            <a:r>
              <a:rPr lang="en-US" b="1" i="1" dirty="0" smtClean="0"/>
              <a:t> </a:t>
            </a:r>
            <a:r>
              <a:rPr lang="en-US" b="1" i="1" dirty="0" err="1" smtClean="0"/>
              <a:t>Kw</a:t>
            </a:r>
            <a:r>
              <a:rPr lang="en-US" b="1" i="1" dirty="0" smtClean="0"/>
              <a:t> Aw Ai.10-3 </a:t>
            </a:r>
            <a:r>
              <a:rPr lang="en-US" b="1" i="1" dirty="0" err="1" smtClean="0"/>
              <a:t>kVA</a:t>
            </a:r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Optimum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Transformer may be designed to make one of the following quantity as minimum:</a:t>
            </a:r>
          </a:p>
          <a:p>
            <a:r>
              <a:rPr lang="en-US" dirty="0" err="1" smtClean="0"/>
              <a:t>i.Total</a:t>
            </a:r>
            <a:r>
              <a:rPr lang="en-US" dirty="0" smtClean="0"/>
              <a:t> volume</a:t>
            </a:r>
            <a:endParaRPr lang="en-US" dirty="0"/>
          </a:p>
          <a:p>
            <a:r>
              <a:rPr lang="en-US" dirty="0" err="1" smtClean="0"/>
              <a:t>ii.Total</a:t>
            </a:r>
            <a:r>
              <a:rPr lang="en-US" dirty="0" smtClean="0"/>
              <a:t> weight</a:t>
            </a:r>
            <a:endParaRPr lang="en-US" dirty="0"/>
          </a:p>
          <a:p>
            <a:r>
              <a:rPr lang="en-US" dirty="0" err="1" smtClean="0"/>
              <a:t>iii.Total</a:t>
            </a:r>
            <a:r>
              <a:rPr lang="en-US" dirty="0" smtClean="0"/>
              <a:t> cost</a:t>
            </a:r>
            <a:endParaRPr lang="en-US" dirty="0"/>
          </a:p>
          <a:p>
            <a:r>
              <a:rPr lang="en-US" dirty="0" err="1" smtClean="0"/>
              <a:t>iv.Total</a:t>
            </a:r>
            <a:r>
              <a:rPr lang="en-US" dirty="0" smtClean="0"/>
              <a:t> loss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Design of core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Rectangular core</a:t>
            </a:r>
          </a:p>
          <a:p>
            <a:endParaRPr lang="en-US" b="1" dirty="0"/>
          </a:p>
          <a:p>
            <a:r>
              <a:rPr lang="en-US" b="1" dirty="0" smtClean="0"/>
              <a:t>Square and stepped cores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364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  Comparison of core type and shell type transformers:- I.Construction:- II.Mechanicalforces III.Leakagereactance IV.Repairs V.Cooling  </vt:lpstr>
      <vt:lpstr>Slide 5</vt:lpstr>
      <vt:lpstr>Slide 6</vt:lpstr>
      <vt:lpstr>Output equation of transformer</vt:lpstr>
      <vt:lpstr>Optimum design</vt:lpstr>
      <vt:lpstr>Design of core </vt:lpstr>
      <vt:lpstr>Square and Stepped core</vt:lpstr>
      <vt:lpstr>Cross-section and dimensions of Stepped cores</vt:lpstr>
      <vt:lpstr>Choice of flux density</vt:lpstr>
      <vt:lpstr>Design of insulation</vt:lpstr>
      <vt:lpstr>Window dimensions:</vt:lpstr>
      <vt:lpstr>Design of Yoke</vt:lpstr>
      <vt:lpstr>Overall dimensions</vt:lpstr>
      <vt:lpstr>Three PhaseTransformer</vt:lpstr>
      <vt:lpstr>No-load current of transformer </vt:lpstr>
      <vt:lpstr>Cooling of transformer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Prof.Nahid Khan</dc:creator>
  <cp:lastModifiedBy>Admin</cp:lastModifiedBy>
  <cp:revision>45</cp:revision>
  <dcterms:created xsi:type="dcterms:W3CDTF">2018-07-25T08:30:57Z</dcterms:created>
  <dcterms:modified xsi:type="dcterms:W3CDTF">2018-07-25T09:50:59Z</dcterms:modified>
</cp:coreProperties>
</file>